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58" r:id="rId5"/>
    <p:sldId id="265" r:id="rId6"/>
    <p:sldId id="266" r:id="rId7"/>
    <p:sldId id="260" r:id="rId8"/>
    <p:sldId id="267" r:id="rId9"/>
    <p:sldId id="272" r:id="rId10"/>
    <p:sldId id="275" r:id="rId11"/>
    <p:sldId id="274" r:id="rId12"/>
    <p:sldId id="276" r:id="rId13"/>
    <p:sldId id="277" r:id="rId14"/>
    <p:sldId id="268" r:id="rId15"/>
    <p:sldId id="269" r:id="rId16"/>
    <p:sldId id="270" r:id="rId17"/>
    <p:sldId id="271" r:id="rId18"/>
    <p:sldId id="264" r:id="rId19"/>
  </p:sldIdLst>
  <p:sldSz cx="18288000" cy="10287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5D874-2165-47F8-BA22-79607BF995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AB86D-6158-4145-98A2-093F6169A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4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10CD-01D2-4467-96FE-A571A43BB5FD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1A32-527B-4F34-B28D-EABCE23A4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0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10CD-01D2-4467-96FE-A571A43BB5FD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1A32-527B-4F34-B28D-EABCE23A4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0692736" r:id="rId1"/>
    <p:sldLayoutId id="2400692737" r:id="rId2"/>
    <p:sldLayoutId id="2400692738" r:id="rId3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Tt5ZwCrwgg?feature=shared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F9240-72FE-44F6-A1F7-73E49723E9CD}"/>
              </a:ext>
            </a:extLst>
          </p:cNvPr>
          <p:cNvSpPr txBox="1"/>
          <p:nvPr/>
        </p:nvSpPr>
        <p:spPr>
          <a:xfrm>
            <a:off x="7199784" y="3344287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JAVA </a:t>
            </a:r>
            <a:r>
              <a:rPr lang="ko-KR" altLang="en-US" sz="3600" dirty="0" err="1"/>
              <a:t>백엔드</a:t>
            </a:r>
            <a:r>
              <a:rPr lang="ko-KR" altLang="en-US" sz="3600" dirty="0"/>
              <a:t>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9CA49-AD70-48D1-85C8-096294C73A7E}"/>
              </a:ext>
            </a:extLst>
          </p:cNvPr>
          <p:cNvSpPr txBox="1"/>
          <p:nvPr/>
        </p:nvSpPr>
        <p:spPr>
          <a:xfrm>
            <a:off x="3658592" y="4208635"/>
            <a:ext cx="10970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Web TETRIS </a:t>
            </a:r>
            <a:r>
              <a:rPr lang="ko-KR" altLang="en-US" sz="6000" dirty="0"/>
              <a:t>게임  제작</a:t>
            </a:r>
            <a:endParaRPr lang="en-US" altLang="ko-KR" sz="6000" dirty="0"/>
          </a:p>
          <a:p>
            <a:pPr algn="ctr"/>
            <a:r>
              <a:rPr lang="ko-KR" altLang="en-US" sz="6000" dirty="0"/>
              <a:t>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2812B-2853-4304-8E76-0742401C956B}"/>
              </a:ext>
            </a:extLst>
          </p:cNvPr>
          <p:cNvSpPr txBox="1"/>
          <p:nvPr/>
        </p:nvSpPr>
        <p:spPr>
          <a:xfrm>
            <a:off x="6983760" y="668857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조원 </a:t>
            </a:r>
            <a:r>
              <a:rPr lang="en-US" altLang="ko-KR" sz="3600" dirty="0"/>
              <a:t>: </a:t>
            </a:r>
            <a:r>
              <a:rPr lang="ko-KR" altLang="en-US" sz="3600" dirty="0" err="1"/>
              <a:t>이규민</a:t>
            </a:r>
            <a:r>
              <a:rPr lang="en-US" altLang="ko-KR" sz="3600" dirty="0"/>
              <a:t>, </a:t>
            </a:r>
            <a:r>
              <a:rPr lang="ko-KR" altLang="en-US" sz="3600" dirty="0" err="1"/>
              <a:t>권범준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381125" y="-600075"/>
          <a:ext cx="18992850" cy="10877550"/>
          <a:chOff x="1381125" y="-600075"/>
          <a:chExt cx="18992850" cy="1087755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B15D5-A806-490C-897C-0C342FC062E2}"/>
              </a:ext>
            </a:extLst>
          </p:cNvPr>
          <p:cNvSpPr txBox="1"/>
          <p:nvPr/>
        </p:nvSpPr>
        <p:spPr>
          <a:xfrm>
            <a:off x="1295128" y="483288"/>
            <a:ext cx="16103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주요 기능</a:t>
            </a:r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난이도 및 게임 시작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재시작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일시정지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D2BB11-1FAE-423B-B148-9B7D036F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4" y="3376005"/>
            <a:ext cx="5134282" cy="5983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0637DB-A4FF-4F02-AB32-9F5F5B34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929" y="3375842"/>
            <a:ext cx="4533300" cy="18279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0089C5-78BD-4684-8BA1-54DC0242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929" y="5333902"/>
            <a:ext cx="4445909" cy="15691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510F5E-4456-4CD1-AA6E-8AC20E021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928" y="7191078"/>
            <a:ext cx="4553443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41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381125" y="-600075"/>
          <a:ext cx="18992850" cy="10877550"/>
          <a:chOff x="1381125" y="-600075"/>
          <a:chExt cx="18992850" cy="1087755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B15D5-A806-490C-897C-0C342FC062E2}"/>
              </a:ext>
            </a:extLst>
          </p:cNvPr>
          <p:cNvSpPr txBox="1"/>
          <p:nvPr/>
        </p:nvSpPr>
        <p:spPr>
          <a:xfrm>
            <a:off x="1177714" y="447386"/>
            <a:ext cx="16103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주요 기능</a:t>
            </a:r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게임 페이지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A6F4BA-60E5-41F5-8C4F-A1E4CEA1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008" y="2407196"/>
            <a:ext cx="13880602" cy="68426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9BD191-B083-47F5-87C5-65185B5427B8}"/>
              </a:ext>
            </a:extLst>
          </p:cNvPr>
          <p:cNvSpPr/>
          <p:nvPr/>
        </p:nvSpPr>
        <p:spPr>
          <a:xfrm>
            <a:off x="2300662" y="2407196"/>
            <a:ext cx="1586754" cy="56166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8CD9F06-7699-470A-8120-3734836EC468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3346711" y="1722476"/>
            <a:ext cx="432048" cy="937393"/>
          </a:xfrm>
          <a:prstGeom prst="bentConnector2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1801FC-E74E-48F1-B109-FEDF3D1DF5C7}"/>
              </a:ext>
            </a:extLst>
          </p:cNvPr>
          <p:cNvSpPr txBox="1"/>
          <p:nvPr/>
        </p:nvSpPr>
        <p:spPr>
          <a:xfrm>
            <a:off x="4045821" y="1547341"/>
            <a:ext cx="4896544" cy="4616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위치 고정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</a:rPr>
              <a:t>스크롤바 영향</a:t>
            </a:r>
            <a:r>
              <a:rPr lang="en-US" altLang="ko-KR" sz="2400" b="1" dirty="0">
                <a:solidFill>
                  <a:schemeClr val="bg1"/>
                </a:solidFill>
              </a:rPr>
              <a:t> X)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FFC037-7982-4273-BC5D-3B2D80DE7FD0}"/>
              </a:ext>
            </a:extLst>
          </p:cNvPr>
          <p:cNvSpPr/>
          <p:nvPr/>
        </p:nvSpPr>
        <p:spPr>
          <a:xfrm>
            <a:off x="7127776" y="2685545"/>
            <a:ext cx="4320480" cy="512225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FFDA684-EBC6-4AE4-9855-F60FBEB7DB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11872" y="2385271"/>
            <a:ext cx="694816" cy="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63E804C-10C8-40E3-B3B7-4C0DFF2DDE9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966937" y="2535408"/>
            <a:ext cx="995089" cy="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8D749-56FB-41A7-BF4E-4DACEF713595}"/>
              </a:ext>
            </a:extLst>
          </p:cNvPr>
          <p:cNvSpPr txBox="1"/>
          <p:nvPr/>
        </p:nvSpPr>
        <p:spPr>
          <a:xfrm>
            <a:off x="9893320" y="1131843"/>
            <a:ext cx="4896544" cy="830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배경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</a:rPr>
              <a:t>동영상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자동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</a:rPr>
              <a:t> 반복 재생</a:t>
            </a:r>
            <a:r>
              <a:rPr lang="en-US" altLang="ko-KR" sz="2400" b="1" dirty="0">
                <a:solidFill>
                  <a:schemeClr val="bg1"/>
                </a:solidFill>
              </a:rPr>
              <a:t>), </a:t>
            </a:r>
            <a:r>
              <a:rPr lang="ko-KR" altLang="en-US" sz="2400" b="1" dirty="0">
                <a:solidFill>
                  <a:schemeClr val="bg1"/>
                </a:solidFill>
              </a:rPr>
              <a:t>오디오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</a:rPr>
              <a:t>자동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반복재생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EED127-5FC9-4862-A969-A8ACE7BB5658}"/>
              </a:ext>
            </a:extLst>
          </p:cNvPr>
          <p:cNvSpPr/>
          <p:nvPr/>
        </p:nvSpPr>
        <p:spPr>
          <a:xfrm>
            <a:off x="2453062" y="3199284"/>
            <a:ext cx="1362346" cy="10801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C443AB6-C7A6-4091-984D-D840B17B72D9}"/>
              </a:ext>
            </a:extLst>
          </p:cNvPr>
          <p:cNvCxnSpPr>
            <a:cxnSpLocks/>
          </p:cNvCxnSpPr>
          <p:nvPr/>
        </p:nvCxnSpPr>
        <p:spPr>
          <a:xfrm rot="10800000">
            <a:off x="1826141" y="3815374"/>
            <a:ext cx="626921" cy="1270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91EE21-9DC0-4322-8E1D-2A3F2B4FA83D}"/>
              </a:ext>
            </a:extLst>
          </p:cNvPr>
          <p:cNvSpPr txBox="1"/>
          <p:nvPr/>
        </p:nvSpPr>
        <p:spPr>
          <a:xfrm>
            <a:off x="105065" y="2393233"/>
            <a:ext cx="1721076" cy="34163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해당 버튼을 누르면 관련 페이지로 이동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400" b="1" dirty="0">
                <a:solidFill>
                  <a:schemeClr val="bg1"/>
                </a:solidFill>
              </a:rPr>
              <a:t>해당페이지가 파랗게 표시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F46E21-1A82-4890-80ED-2130BC909B66}"/>
              </a:ext>
            </a:extLst>
          </p:cNvPr>
          <p:cNvSpPr/>
          <p:nvPr/>
        </p:nvSpPr>
        <p:spPr>
          <a:xfrm>
            <a:off x="2388660" y="7468256"/>
            <a:ext cx="1362346" cy="4115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38DB0051-7356-4EDF-A049-FCEA454830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4181" y="8268683"/>
            <a:ext cx="698199" cy="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9C34BC-8844-4FED-8476-B6A9E59FF0FF}"/>
              </a:ext>
            </a:extLst>
          </p:cNvPr>
          <p:cNvSpPr txBox="1"/>
          <p:nvPr/>
        </p:nvSpPr>
        <p:spPr>
          <a:xfrm>
            <a:off x="2443725" y="8739659"/>
            <a:ext cx="5613918" cy="830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해당 버튼을 누르면 </a:t>
            </a:r>
            <a:r>
              <a:rPr lang="ko-KR" altLang="en-US" sz="2400" b="1" dirty="0" err="1">
                <a:solidFill>
                  <a:schemeClr val="bg1"/>
                </a:solidFill>
              </a:rPr>
              <a:t>드롭다운으로</a:t>
            </a:r>
            <a:r>
              <a:rPr lang="ko-KR" altLang="en-US" sz="2400" b="1" dirty="0">
                <a:solidFill>
                  <a:schemeClr val="bg1"/>
                </a:solidFill>
              </a:rPr>
              <a:t> 메뉴 등장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</a:rPr>
              <a:t>회원정보 관련 추가 예정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8CF9A2-5D07-4975-82C6-99C6F31B5186}"/>
              </a:ext>
            </a:extLst>
          </p:cNvPr>
          <p:cNvSpPr/>
          <p:nvPr/>
        </p:nvSpPr>
        <p:spPr>
          <a:xfrm>
            <a:off x="7286065" y="5040896"/>
            <a:ext cx="921831" cy="3186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61ECD97-340F-4311-BE1D-1BB5938E802D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>
            <a:off x="6248097" y="4294234"/>
            <a:ext cx="1037969" cy="905977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06CDECF-C3BE-4BB7-B33D-DBC5F0C3C6CB}"/>
              </a:ext>
            </a:extLst>
          </p:cNvPr>
          <p:cNvSpPr txBox="1"/>
          <p:nvPr/>
        </p:nvSpPr>
        <p:spPr>
          <a:xfrm>
            <a:off x="4371915" y="3555279"/>
            <a:ext cx="1804173" cy="156966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클릭시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chemeClr val="bg1"/>
                </a:solidFill>
              </a:rPr>
              <a:t>버튼 사라짐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(display: none)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8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381125" y="-600075"/>
          <a:ext cx="18992850" cy="10877550"/>
          <a:chOff x="1381125" y="-600075"/>
          <a:chExt cx="18992850" cy="1087755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875D802-48CB-4825-8CA8-9121561E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0" y="3337679"/>
            <a:ext cx="9800006" cy="4879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26FE52-A1C7-4CDB-837F-8F5B99D7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44" y="3337679"/>
            <a:ext cx="9830856" cy="4879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B15D5-A806-490C-897C-0C342FC062E2}"/>
              </a:ext>
            </a:extLst>
          </p:cNvPr>
          <p:cNvSpPr txBox="1"/>
          <p:nvPr/>
        </p:nvSpPr>
        <p:spPr>
          <a:xfrm>
            <a:off x="1177714" y="447386"/>
            <a:ext cx="16103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주요 기능</a:t>
            </a:r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게임 키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가이드 페이지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BD191-B083-47F5-87C5-65185B5427B8}"/>
              </a:ext>
            </a:extLst>
          </p:cNvPr>
          <p:cNvSpPr/>
          <p:nvPr/>
        </p:nvSpPr>
        <p:spPr>
          <a:xfrm>
            <a:off x="3362092" y="3919364"/>
            <a:ext cx="2829579" cy="10801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8CD9F06-7699-470A-8120-3734836EC468}"/>
              </a:ext>
            </a:extLst>
          </p:cNvPr>
          <p:cNvCxnSpPr>
            <a:cxnSpLocks/>
            <a:stCxn id="7" idx="0"/>
            <a:endCxn id="18" idx="1"/>
          </p:cNvCxnSpPr>
          <p:nvPr/>
        </p:nvCxnSpPr>
        <p:spPr>
          <a:xfrm rot="5400000" flipH="1" flipV="1">
            <a:off x="4676737" y="2354545"/>
            <a:ext cx="1664965" cy="1464675"/>
          </a:xfrm>
          <a:prstGeom prst="bentConnector2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1801FC-E74E-48F1-B109-FEDF3D1DF5C7}"/>
              </a:ext>
            </a:extLst>
          </p:cNvPr>
          <p:cNvSpPr txBox="1"/>
          <p:nvPr/>
        </p:nvSpPr>
        <p:spPr>
          <a:xfrm>
            <a:off x="6241557" y="1838900"/>
            <a:ext cx="4896544" cy="830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목차를 누르면 목록이</a:t>
            </a:r>
            <a:br>
              <a:rPr lang="en-US" altLang="ko-KR" sz="2400" b="1" dirty="0">
                <a:solidFill>
                  <a:schemeClr val="bg1"/>
                </a:solidFill>
              </a:rPr>
            </a:br>
            <a:r>
              <a:rPr lang="ko-KR" altLang="en-US" sz="2400" b="1" dirty="0">
                <a:solidFill>
                  <a:schemeClr val="bg1"/>
                </a:solidFill>
              </a:rPr>
              <a:t>펼쳐지고 접히도록 애니메이션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98FC6A-4629-472D-8913-B78AEF5B45DA}"/>
              </a:ext>
            </a:extLst>
          </p:cNvPr>
          <p:cNvSpPr/>
          <p:nvPr/>
        </p:nvSpPr>
        <p:spPr>
          <a:xfrm>
            <a:off x="11861680" y="3919364"/>
            <a:ext cx="2789326" cy="2880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C911417-8B1B-401F-A6EE-B5E10456C6F6}"/>
              </a:ext>
            </a:extLst>
          </p:cNvPr>
          <p:cNvCxnSpPr>
            <a:cxnSpLocks/>
          </p:cNvCxnSpPr>
          <p:nvPr/>
        </p:nvCxnSpPr>
        <p:spPr>
          <a:xfrm rot="10800000">
            <a:off x="11212606" y="2069734"/>
            <a:ext cx="2143256" cy="184963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1F8636-E96D-47D7-8B20-F735D8A84923}"/>
              </a:ext>
            </a:extLst>
          </p:cNvPr>
          <p:cNvSpPr/>
          <p:nvPr/>
        </p:nvSpPr>
        <p:spPr>
          <a:xfrm>
            <a:off x="3362092" y="4501050"/>
            <a:ext cx="2829579" cy="2964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87010CD-5CBE-461F-B74F-7AF140428485}"/>
              </a:ext>
            </a:extLst>
          </p:cNvPr>
          <p:cNvCxnSpPr>
            <a:cxnSpLocks/>
            <a:endCxn id="35" idx="1"/>
          </p:cNvCxnSpPr>
          <p:nvPr/>
        </p:nvCxnSpPr>
        <p:spPr>
          <a:xfrm rot="5400000">
            <a:off x="777577" y="6321223"/>
            <a:ext cx="4235789" cy="891859"/>
          </a:xfrm>
          <a:prstGeom prst="bentConnector4">
            <a:avLst>
              <a:gd name="adj1" fmla="val 45095"/>
              <a:gd name="adj2" fmla="val 125632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07513E3-5DDD-42B0-8092-E34F7F879AE8}"/>
              </a:ext>
            </a:extLst>
          </p:cNvPr>
          <p:cNvSpPr txBox="1"/>
          <p:nvPr/>
        </p:nvSpPr>
        <p:spPr>
          <a:xfrm>
            <a:off x="2449541" y="8469548"/>
            <a:ext cx="4896544" cy="830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 내 목록 클릭 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chemeClr val="bg1"/>
                </a:solidFill>
              </a:rPr>
              <a:t>해당 제목의 설명으로 이동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21159C-55E2-4EA3-9302-3F66D94AAB65}"/>
              </a:ext>
            </a:extLst>
          </p:cNvPr>
          <p:cNvSpPr/>
          <p:nvPr/>
        </p:nvSpPr>
        <p:spPr>
          <a:xfrm>
            <a:off x="17784960" y="7735788"/>
            <a:ext cx="381307" cy="3600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47439E1-E3EE-47CE-86F7-0AE6C4168144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 flipV="1">
            <a:off x="14112552" y="7915807"/>
            <a:ext cx="3672408" cy="689697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9E9E48F-F6A7-4E3F-8F8A-CCFAA5EFBDFD}"/>
              </a:ext>
            </a:extLst>
          </p:cNvPr>
          <p:cNvSpPr txBox="1"/>
          <p:nvPr/>
        </p:nvSpPr>
        <p:spPr>
          <a:xfrm>
            <a:off x="8629278" y="8383451"/>
            <a:ext cx="5483274" cy="12003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해당 버튼 우측 하단에 위치 고정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</a:rPr>
              <a:t>스크롤바 영향</a:t>
            </a:r>
            <a:r>
              <a:rPr lang="en-US" altLang="ko-KR" sz="2400" b="1" dirty="0">
                <a:solidFill>
                  <a:schemeClr val="bg1"/>
                </a:solidFill>
              </a:rPr>
              <a:t>X)</a:t>
            </a:r>
          </a:p>
          <a:p>
            <a:r>
              <a:rPr lang="ko-KR" altLang="en-US" sz="2400" b="1" dirty="0">
                <a:solidFill>
                  <a:schemeClr val="bg1"/>
                </a:solidFill>
              </a:rPr>
              <a:t>누르면 페이지 맨 위로 이동</a:t>
            </a:r>
          </a:p>
        </p:txBody>
      </p:sp>
    </p:spTree>
    <p:extLst>
      <p:ext uri="{BB962C8B-B14F-4D97-AF65-F5344CB8AC3E}">
        <p14:creationId xmlns:p14="http://schemas.microsoft.com/office/powerpoint/2010/main" val="254023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381125" y="-600075"/>
          <a:ext cx="18992850" cy="10877550"/>
          <a:chOff x="1381125" y="-600075"/>
          <a:chExt cx="18992850" cy="1087755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B15D5-A806-490C-897C-0C342FC062E2}"/>
              </a:ext>
            </a:extLst>
          </p:cNvPr>
          <p:cNvSpPr txBox="1"/>
          <p:nvPr/>
        </p:nvSpPr>
        <p:spPr>
          <a:xfrm>
            <a:off x="1177714" y="447386"/>
            <a:ext cx="16103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구현 동영상 링크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D0B22-B040-4F7A-BB11-C5C3A01E0341}"/>
              </a:ext>
            </a:extLst>
          </p:cNvPr>
          <p:cNvSpPr txBox="1"/>
          <p:nvPr/>
        </p:nvSpPr>
        <p:spPr>
          <a:xfrm>
            <a:off x="1871192" y="3991372"/>
            <a:ext cx="15409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hlinkClick r:id="rId2"/>
              </a:rPr>
              <a:t>https://youtu.be/cTt5ZwCrwgg?feature=shared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99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66469" y="1531667"/>
            <a:ext cx="900977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페이지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시작 버튼</a:t>
            </a:r>
            <a:r>
              <a:rPr lang="en-US" altLang="ko-KR" dirty="0"/>
              <a:t>(</a:t>
            </a:r>
            <a:r>
              <a:rPr lang="ko-KR" altLang="en-US" dirty="0"/>
              <a:t>로그인 페이지로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종료 버튼</a:t>
            </a:r>
            <a:r>
              <a:rPr lang="en-US" altLang="ko-KR" dirty="0"/>
              <a:t>(</a:t>
            </a:r>
            <a:r>
              <a:rPr lang="ko-KR" altLang="en-US" dirty="0"/>
              <a:t>페이지 종료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--------------------------------------------------------------------------------------------</a:t>
            </a:r>
          </a:p>
          <a:p>
            <a:r>
              <a:rPr lang="ko-KR" altLang="en-US" dirty="0"/>
              <a:t>로그인 페이지</a:t>
            </a:r>
          </a:p>
          <a:p>
            <a:r>
              <a:rPr lang="en-US" altLang="ko-KR" dirty="0"/>
              <a:t>id : [		] (</a:t>
            </a:r>
            <a:r>
              <a:rPr lang="ko-KR" altLang="en-US" dirty="0"/>
              <a:t>공백일 경우 </a:t>
            </a:r>
            <a:r>
              <a:rPr lang="en-US" altLang="ko-KR" dirty="0"/>
              <a:t>"id</a:t>
            </a:r>
            <a:r>
              <a:rPr lang="ko-KR" altLang="en-US" dirty="0"/>
              <a:t>를 입력해주세요</a:t>
            </a:r>
            <a:r>
              <a:rPr lang="en-US" altLang="ko-KR" dirty="0"/>
              <a:t>." </a:t>
            </a:r>
            <a:r>
              <a:rPr lang="ko-KR" altLang="en-US" dirty="0" err="1"/>
              <a:t>알람</a:t>
            </a:r>
            <a:r>
              <a:rPr lang="ko-KR" altLang="en-US" dirty="0"/>
              <a:t> 출력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password : [		] (</a:t>
            </a:r>
            <a:r>
              <a:rPr lang="ko-KR" altLang="en-US" dirty="0"/>
              <a:t>공백일 경우 </a:t>
            </a:r>
            <a:r>
              <a:rPr lang="en-US" altLang="ko-KR" dirty="0"/>
              <a:t>"password</a:t>
            </a:r>
            <a:r>
              <a:rPr lang="ko-KR" altLang="en-US" dirty="0"/>
              <a:t>를 입력해주세요</a:t>
            </a:r>
            <a:r>
              <a:rPr lang="en-US" altLang="ko-KR" dirty="0"/>
              <a:t>." </a:t>
            </a:r>
            <a:r>
              <a:rPr lang="ko-KR" altLang="en-US" dirty="0" err="1"/>
              <a:t>알람</a:t>
            </a:r>
            <a:r>
              <a:rPr lang="ko-KR" altLang="en-US" dirty="0"/>
              <a:t> 출력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로그인</a:t>
            </a:r>
            <a:r>
              <a:rPr lang="en-US" altLang="ko-KR" dirty="0"/>
              <a:t>](</a:t>
            </a:r>
            <a:r>
              <a:rPr lang="ko-KR" altLang="en-US" dirty="0"/>
              <a:t>게임 모드페이지로 이동</a:t>
            </a:r>
            <a:r>
              <a:rPr lang="en-US" altLang="ko-KR" dirty="0"/>
              <a:t>) / [</a:t>
            </a:r>
            <a:r>
              <a:rPr lang="ko-KR" altLang="en-US" dirty="0"/>
              <a:t>회원가입</a:t>
            </a:r>
            <a:r>
              <a:rPr lang="en-US" altLang="ko-KR" dirty="0"/>
              <a:t>](</a:t>
            </a:r>
            <a:r>
              <a:rPr lang="ko-KR" altLang="en-US" dirty="0"/>
              <a:t>회원가입 페이지로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--------------------------------------------------------------------------------------------</a:t>
            </a:r>
          </a:p>
          <a:p>
            <a:r>
              <a:rPr lang="ko-KR" altLang="en-US" dirty="0"/>
              <a:t>회원가입 페이지</a:t>
            </a:r>
          </a:p>
          <a:p>
            <a:r>
              <a:rPr lang="en-US" altLang="ko-KR" dirty="0"/>
              <a:t>name : [	] ((</a:t>
            </a:r>
            <a:r>
              <a:rPr lang="ko-KR" altLang="en-US" dirty="0"/>
              <a:t>공백일 경우 </a:t>
            </a:r>
            <a:r>
              <a:rPr lang="en-US" altLang="ko-KR" dirty="0"/>
              <a:t>"</a:t>
            </a:r>
            <a:r>
              <a:rPr lang="ko-KR" altLang="en-US" dirty="0"/>
              <a:t>이름을 입력해주세요</a:t>
            </a:r>
            <a:r>
              <a:rPr lang="en-US" altLang="ko-KR" dirty="0"/>
              <a:t>." </a:t>
            </a:r>
            <a:r>
              <a:rPr lang="ko-KR" altLang="en-US" dirty="0" err="1"/>
              <a:t>알람</a:t>
            </a:r>
            <a:r>
              <a:rPr lang="ko-KR" altLang="en-US" dirty="0"/>
              <a:t> 출력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id : [		] (</a:t>
            </a:r>
            <a:r>
              <a:rPr lang="ko-KR" altLang="en-US" dirty="0"/>
              <a:t>공백일 경우 </a:t>
            </a:r>
            <a:r>
              <a:rPr lang="en-US" altLang="ko-KR" dirty="0"/>
              <a:t>"id</a:t>
            </a:r>
            <a:r>
              <a:rPr lang="ko-KR" altLang="en-US" dirty="0"/>
              <a:t>를 입력해주세요</a:t>
            </a:r>
            <a:r>
              <a:rPr lang="en-US" altLang="ko-KR" dirty="0"/>
              <a:t>." </a:t>
            </a:r>
            <a:r>
              <a:rPr lang="ko-KR" altLang="en-US" dirty="0" err="1"/>
              <a:t>알람</a:t>
            </a:r>
            <a:r>
              <a:rPr lang="ko-KR" altLang="en-US" dirty="0"/>
              <a:t> 출력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password : [		] (</a:t>
            </a:r>
            <a:r>
              <a:rPr lang="ko-KR" altLang="en-US" dirty="0"/>
              <a:t>공백일 경우 </a:t>
            </a:r>
            <a:r>
              <a:rPr lang="en-US" altLang="ko-KR" dirty="0"/>
              <a:t>"password</a:t>
            </a:r>
            <a:r>
              <a:rPr lang="ko-KR" altLang="en-US" dirty="0"/>
              <a:t>를 입력해주세요</a:t>
            </a:r>
            <a:r>
              <a:rPr lang="en-US" altLang="ko-KR" dirty="0"/>
              <a:t>." </a:t>
            </a:r>
            <a:r>
              <a:rPr lang="ko-KR" altLang="en-US" dirty="0" err="1"/>
              <a:t>알람</a:t>
            </a:r>
            <a:r>
              <a:rPr lang="ko-KR" altLang="en-US" dirty="0"/>
              <a:t> 출력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회원가입</a:t>
            </a:r>
            <a:r>
              <a:rPr lang="en-US" altLang="ko-KR" dirty="0"/>
              <a:t>](</a:t>
            </a:r>
            <a:r>
              <a:rPr lang="ko-KR" altLang="en-US" dirty="0"/>
              <a:t>누를 경우 데이터베이스에 기록 및 로그인 페이지로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로그인</a:t>
            </a:r>
            <a:r>
              <a:rPr lang="en-US" altLang="ko-KR" dirty="0"/>
              <a:t>](</a:t>
            </a:r>
            <a:r>
              <a:rPr lang="ko-KR" altLang="en-US" dirty="0"/>
              <a:t>로그인 페이지로 이동하는 버튼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--------------------------------------------------------------------------------------------</a:t>
            </a:r>
          </a:p>
          <a:p>
            <a:r>
              <a:rPr lang="ko-KR" altLang="en-US" dirty="0"/>
              <a:t>게임 모드 페이지</a:t>
            </a:r>
            <a:r>
              <a:rPr lang="en-US" altLang="ko-KR" dirty="0"/>
              <a:t>(</a:t>
            </a:r>
            <a:r>
              <a:rPr lang="ko-KR" altLang="en-US" dirty="0"/>
              <a:t>메인 메뉴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[Play](</a:t>
            </a:r>
            <a:r>
              <a:rPr lang="ko-KR" altLang="en-US" dirty="0"/>
              <a:t>게임 플레이 버튼</a:t>
            </a:r>
            <a:r>
              <a:rPr lang="en-US" altLang="ko-KR" dirty="0"/>
              <a:t>(</a:t>
            </a:r>
            <a:r>
              <a:rPr lang="ko-KR" altLang="en-US" dirty="0"/>
              <a:t>버튼을 </a:t>
            </a:r>
            <a:r>
              <a:rPr lang="ko-KR" altLang="en-US" dirty="0" err="1"/>
              <a:t>누를시</a:t>
            </a:r>
            <a:r>
              <a:rPr lang="ko-KR" altLang="en-US" dirty="0"/>
              <a:t> </a:t>
            </a:r>
            <a:r>
              <a:rPr lang="ko-KR" altLang="en-US" dirty="0" err="1"/>
              <a:t>테트리스</a:t>
            </a:r>
            <a:r>
              <a:rPr lang="ko-KR" altLang="en-US" dirty="0"/>
              <a:t> 게임 페이지로 이동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Configurate</a:t>
            </a:r>
            <a:r>
              <a:rPr lang="en-US" altLang="ko-KR" dirty="0"/>
              <a:t>](</a:t>
            </a:r>
            <a:r>
              <a:rPr lang="ko-KR" altLang="en-US" dirty="0"/>
              <a:t>버튼을 </a:t>
            </a:r>
            <a:r>
              <a:rPr lang="ko-KR" altLang="en-US" dirty="0" err="1"/>
              <a:t>누를시</a:t>
            </a:r>
            <a:r>
              <a:rPr lang="ko-KR" altLang="en-US" dirty="0"/>
              <a:t> 조작법 및 플레이 방법을 보여주는 페이지로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[logout](</a:t>
            </a:r>
            <a:r>
              <a:rPr lang="ko-KR" altLang="en-US" dirty="0"/>
              <a:t>로그아웃 버튼</a:t>
            </a:r>
            <a:r>
              <a:rPr lang="en-US" altLang="ko-KR" dirty="0"/>
              <a:t>(</a:t>
            </a:r>
            <a:r>
              <a:rPr lang="ko-KR" altLang="en-US" dirty="0"/>
              <a:t>버튼을 </a:t>
            </a:r>
            <a:r>
              <a:rPr lang="ko-KR" altLang="en-US" dirty="0" err="1"/>
              <a:t>누를시</a:t>
            </a:r>
            <a:r>
              <a:rPr lang="ko-KR" altLang="en-US" dirty="0"/>
              <a:t> 다시 로그인 페이지로 이동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--------------------------------------------------------------------------------------------</a:t>
            </a:r>
          </a:p>
          <a:p>
            <a:r>
              <a:rPr lang="en-US" altLang="ko-KR" dirty="0" err="1"/>
              <a:t>Configurate</a:t>
            </a:r>
            <a:r>
              <a:rPr lang="en-US" altLang="ko-KR" dirty="0"/>
              <a:t> </a:t>
            </a:r>
            <a:r>
              <a:rPr lang="ko-KR" altLang="en-US" dirty="0"/>
              <a:t>설정 페이지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조작 및 플레이 방법에 대한 설명이 나열 되어 있음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[Go-back](</a:t>
            </a:r>
            <a:r>
              <a:rPr lang="ko-KR" altLang="en-US" dirty="0"/>
              <a:t>이전페이지인 게임모드 페이지로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--------------------------------------------------------------------------------------------</a:t>
            </a:r>
          </a:p>
          <a:p>
            <a:r>
              <a:rPr lang="en-US" altLang="ko-KR" dirty="0" err="1"/>
              <a:t>ScoreBoard</a:t>
            </a:r>
            <a:r>
              <a:rPr lang="en-US" altLang="ko-KR" dirty="0"/>
              <a:t> </a:t>
            </a:r>
            <a:r>
              <a:rPr lang="ko-KR" altLang="en-US" dirty="0"/>
              <a:t>페이지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게임 종료 후 플레이어 이름과 점수를 보여주는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[Play-Again](</a:t>
            </a:r>
            <a:r>
              <a:rPr lang="ko-KR" altLang="en-US" dirty="0"/>
              <a:t>게임모드페이지의 </a:t>
            </a:r>
            <a:r>
              <a:rPr lang="en-US" altLang="ko-KR" dirty="0"/>
              <a:t>"Play"</a:t>
            </a:r>
            <a:r>
              <a:rPr lang="ko-KR" altLang="en-US" dirty="0"/>
              <a:t>버튼과 동일한 효과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[Menu](</a:t>
            </a:r>
            <a:r>
              <a:rPr lang="ko-KR" altLang="en-US" dirty="0"/>
              <a:t>게임모드 페이지로 이동하는 버튼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--------------------------------------------------------------------------------------------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73042" y="377505"/>
            <a:ext cx="9802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프로젝트 제작 계획</a:t>
            </a:r>
          </a:p>
        </p:txBody>
      </p:sp>
    </p:spTree>
    <p:extLst>
      <p:ext uri="{BB962C8B-B14F-4D97-AF65-F5344CB8AC3E}">
        <p14:creationId xmlns:p14="http://schemas.microsoft.com/office/powerpoint/2010/main" val="4244461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91397" y="359100"/>
            <a:ext cx="16705595" cy="4584696"/>
            <a:chOff x="536432" y="436336"/>
            <a:chExt cx="11137063" cy="3056464"/>
          </a:xfrm>
        </p:grpSpPr>
        <p:grpSp>
          <p:nvGrpSpPr>
            <p:cNvPr id="8" name="그룹 7"/>
            <p:cNvGrpSpPr/>
            <p:nvPr/>
          </p:nvGrpSpPr>
          <p:grpSpPr>
            <a:xfrm>
              <a:off x="536432" y="436336"/>
              <a:ext cx="5400406" cy="3044194"/>
              <a:chOff x="361936" y="1410361"/>
              <a:chExt cx="5400406" cy="304419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6" y="1779693"/>
                <a:ext cx="5400406" cy="2674862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185489" y="1410361"/>
                <a:ext cx="17532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700" b="1" dirty="0"/>
                  <a:t>시작 페이지</a:t>
                </a: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482550" y="436336"/>
              <a:ext cx="5190945" cy="3056464"/>
              <a:chOff x="6225549" y="1410361"/>
              <a:chExt cx="5190945" cy="30564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969540" y="1410361"/>
                <a:ext cx="17029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700" b="1" dirty="0"/>
                  <a:t>로그인 페이지</a:t>
                </a:r>
                <a:endParaRPr lang="en-US" altLang="ko-KR" sz="2700" b="1" dirty="0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5549" y="1767423"/>
                <a:ext cx="5190945" cy="2699402"/>
              </a:xfrm>
              <a:prstGeom prst="rect">
                <a:avLst/>
              </a:prstGeom>
            </p:spPr>
          </p:pic>
        </p:grpSp>
        <p:cxnSp>
          <p:nvCxnSpPr>
            <p:cNvPr id="18" name="직선 화살표 연결선 17"/>
            <p:cNvCxnSpPr>
              <a:stCxn id="4" idx="3"/>
              <a:endCxn id="7" idx="1"/>
            </p:cNvCxnSpPr>
            <p:nvPr/>
          </p:nvCxnSpPr>
          <p:spPr>
            <a:xfrm>
              <a:off x="5936838" y="2143099"/>
              <a:ext cx="545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501159" y="5371798"/>
            <a:ext cx="13168274" cy="4566605"/>
            <a:chOff x="641895" y="932816"/>
            <a:chExt cx="8778849" cy="3044403"/>
          </a:xfrm>
        </p:grpSpPr>
        <p:grpSp>
          <p:nvGrpSpPr>
            <p:cNvPr id="21" name="그룹 20"/>
            <p:cNvGrpSpPr/>
            <p:nvPr/>
          </p:nvGrpSpPr>
          <p:grpSpPr>
            <a:xfrm>
              <a:off x="641895" y="932816"/>
              <a:ext cx="5206058" cy="3044403"/>
              <a:chOff x="641895" y="932816"/>
              <a:chExt cx="5206058" cy="3044403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309552" y="932816"/>
                <a:ext cx="18707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700" b="1" dirty="0"/>
                  <a:t>회원가입 페이지</a:t>
                </a: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895" y="1302148"/>
                <a:ext cx="5206058" cy="2675071"/>
              </a:xfrm>
              <a:prstGeom prst="rect">
                <a:avLst/>
              </a:prstGeom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6858161" y="1302148"/>
              <a:ext cx="2562583" cy="2312520"/>
              <a:chOff x="7165809" y="1260743"/>
              <a:chExt cx="2562583" cy="2312520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65809" y="1706102"/>
                <a:ext cx="2562583" cy="1867161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293418" y="1260743"/>
                <a:ext cx="23073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700" b="1" dirty="0"/>
                  <a:t>회원 정보 기입</a:t>
                </a:r>
              </a:p>
            </p:txBody>
          </p:sp>
        </p:grpSp>
        <p:cxnSp>
          <p:nvCxnSpPr>
            <p:cNvPr id="23" name="직선 화살표 연결선 22"/>
            <p:cNvCxnSpPr/>
            <p:nvPr/>
          </p:nvCxnSpPr>
          <p:spPr>
            <a:xfrm flipV="1">
              <a:off x="5868576" y="2639683"/>
              <a:ext cx="93740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화살표 연결선 28"/>
          <p:cNvCxnSpPr>
            <a:endCxn id="26" idx="3"/>
          </p:cNvCxnSpPr>
          <p:nvPr/>
        </p:nvCxnSpPr>
        <p:spPr>
          <a:xfrm flipH="1">
            <a:off x="6808763" y="4943797"/>
            <a:ext cx="4016794" cy="68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20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144465" y="2469911"/>
            <a:ext cx="15401918" cy="4576841"/>
            <a:chOff x="578419" y="1277492"/>
            <a:chExt cx="10267945" cy="3051227"/>
          </a:xfrm>
        </p:grpSpPr>
        <p:grpSp>
          <p:nvGrpSpPr>
            <p:cNvPr id="27" name="그룹 26"/>
            <p:cNvGrpSpPr/>
            <p:nvPr/>
          </p:nvGrpSpPr>
          <p:grpSpPr>
            <a:xfrm>
              <a:off x="578419" y="1277492"/>
              <a:ext cx="5530724" cy="2459358"/>
              <a:chOff x="2004547" y="1319437"/>
              <a:chExt cx="5530724" cy="2459358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541882" y="1319437"/>
                <a:ext cx="2347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700" b="1" dirty="0"/>
                  <a:t>로그인 </a:t>
                </a:r>
                <a:r>
                  <a:rPr lang="en-US" altLang="ko-KR" sz="2700" b="1" dirty="0"/>
                  <a:t>(id, pw)</a:t>
                </a:r>
                <a:r>
                  <a:rPr lang="ko-KR" altLang="en-US" sz="2700" b="1" dirty="0"/>
                  <a:t>입력</a:t>
                </a:r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2004547" y="1766385"/>
                <a:ext cx="5530724" cy="2012410"/>
                <a:chOff x="2004547" y="1766385"/>
                <a:chExt cx="5530724" cy="2012410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04547" y="1766385"/>
                  <a:ext cx="2525508" cy="2012410"/>
                </a:xfrm>
                <a:prstGeom prst="rect">
                  <a:avLst/>
                </a:prstGeom>
              </p:spPr>
            </p:pic>
            <p:pic>
              <p:nvPicPr>
                <p:cNvPr id="24" name="그림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15477" y="1766385"/>
                  <a:ext cx="2819794" cy="199100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7879" y="1363128"/>
              <a:ext cx="3658485" cy="2965591"/>
            </a:xfrm>
            <a:prstGeom prst="rect">
              <a:avLst/>
            </a:prstGeom>
          </p:spPr>
        </p:pic>
        <p:cxnSp>
          <p:nvCxnSpPr>
            <p:cNvPr id="30" name="직선 화살표 연결선 29"/>
            <p:cNvCxnSpPr/>
            <p:nvPr/>
          </p:nvCxnSpPr>
          <p:spPr>
            <a:xfrm>
              <a:off x="6174297" y="2719941"/>
              <a:ext cx="9395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527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7925" y="1976790"/>
            <a:ext cx="9009776" cy="770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50" dirty="0"/>
              <a:t>시작 페이지</a:t>
            </a:r>
          </a:p>
          <a:p>
            <a:r>
              <a:rPr lang="en-US" altLang="ko-KR" sz="1650" dirty="0"/>
              <a:t>-</a:t>
            </a:r>
            <a:r>
              <a:rPr lang="ko-KR" altLang="en-US" sz="1650" dirty="0"/>
              <a:t>시작 버튼</a:t>
            </a:r>
            <a:r>
              <a:rPr lang="en-US" altLang="ko-KR" sz="1650" dirty="0"/>
              <a:t>(</a:t>
            </a:r>
            <a:r>
              <a:rPr lang="ko-KR" altLang="en-US" sz="1650" dirty="0"/>
              <a:t>로그인 페이지로 이동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-</a:t>
            </a:r>
            <a:r>
              <a:rPr lang="ko-KR" altLang="en-US" sz="1650" dirty="0"/>
              <a:t>종료 버튼</a:t>
            </a:r>
            <a:r>
              <a:rPr lang="en-US" altLang="ko-KR" sz="1650" dirty="0"/>
              <a:t>(</a:t>
            </a:r>
            <a:r>
              <a:rPr lang="ko-KR" altLang="en-US" sz="1650" dirty="0"/>
              <a:t>페이지 종료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--------------------------------------------------------------------------------------------</a:t>
            </a:r>
          </a:p>
          <a:p>
            <a:r>
              <a:rPr lang="ko-KR" altLang="en-US" sz="1650" dirty="0"/>
              <a:t>로그인 페이지</a:t>
            </a:r>
          </a:p>
          <a:p>
            <a:r>
              <a:rPr lang="en-US" altLang="ko-KR" sz="1650" dirty="0"/>
              <a:t>id : [		] (</a:t>
            </a:r>
            <a:r>
              <a:rPr lang="ko-KR" altLang="en-US" sz="1650" dirty="0"/>
              <a:t>공백일 경우 </a:t>
            </a:r>
            <a:r>
              <a:rPr lang="en-US" altLang="ko-KR" sz="1650" dirty="0"/>
              <a:t>"id</a:t>
            </a:r>
            <a:r>
              <a:rPr lang="ko-KR" altLang="en-US" sz="1650" dirty="0"/>
              <a:t>를 입력해주세요</a:t>
            </a:r>
            <a:r>
              <a:rPr lang="en-US" altLang="ko-KR" sz="1650" dirty="0"/>
              <a:t>." </a:t>
            </a:r>
            <a:r>
              <a:rPr lang="ko-KR" altLang="en-US" sz="1650" dirty="0" err="1"/>
              <a:t>알람</a:t>
            </a:r>
            <a:r>
              <a:rPr lang="ko-KR" altLang="en-US" sz="1650" dirty="0"/>
              <a:t> 출력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password : [		] (</a:t>
            </a:r>
            <a:r>
              <a:rPr lang="ko-KR" altLang="en-US" sz="1650" dirty="0"/>
              <a:t>공백일 경우 </a:t>
            </a:r>
            <a:r>
              <a:rPr lang="en-US" altLang="ko-KR" sz="1650" dirty="0"/>
              <a:t>"password</a:t>
            </a:r>
            <a:r>
              <a:rPr lang="ko-KR" altLang="en-US" sz="1650" dirty="0"/>
              <a:t>를 입력해주세요</a:t>
            </a:r>
            <a:r>
              <a:rPr lang="en-US" altLang="ko-KR" sz="1650" dirty="0"/>
              <a:t>." </a:t>
            </a:r>
            <a:r>
              <a:rPr lang="ko-KR" altLang="en-US" sz="1650" dirty="0" err="1"/>
              <a:t>알람</a:t>
            </a:r>
            <a:r>
              <a:rPr lang="ko-KR" altLang="en-US" sz="1650" dirty="0"/>
              <a:t> 출력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[</a:t>
            </a:r>
            <a:r>
              <a:rPr lang="ko-KR" altLang="en-US" sz="1650" dirty="0"/>
              <a:t>로그인</a:t>
            </a:r>
            <a:r>
              <a:rPr lang="en-US" altLang="ko-KR" sz="1650" dirty="0"/>
              <a:t>](</a:t>
            </a:r>
            <a:r>
              <a:rPr lang="ko-KR" altLang="en-US" sz="1650" dirty="0"/>
              <a:t>게임 모드페이지로 이동</a:t>
            </a:r>
            <a:r>
              <a:rPr lang="en-US" altLang="ko-KR" sz="1650" dirty="0"/>
              <a:t>) / [</a:t>
            </a:r>
            <a:r>
              <a:rPr lang="ko-KR" altLang="en-US" sz="1650" dirty="0"/>
              <a:t>회원가입</a:t>
            </a:r>
            <a:r>
              <a:rPr lang="en-US" altLang="ko-KR" sz="1650" dirty="0"/>
              <a:t>](</a:t>
            </a:r>
            <a:r>
              <a:rPr lang="ko-KR" altLang="en-US" sz="1650" dirty="0"/>
              <a:t>회원가입 페이지로 이동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--------------------------------------------------------------------------------------------</a:t>
            </a:r>
          </a:p>
          <a:p>
            <a:r>
              <a:rPr lang="ko-KR" altLang="en-US" sz="1650" dirty="0"/>
              <a:t>회원가입 페이지</a:t>
            </a:r>
          </a:p>
          <a:p>
            <a:r>
              <a:rPr lang="en-US" altLang="ko-KR" sz="1650" dirty="0"/>
              <a:t>name : [	] ((</a:t>
            </a:r>
            <a:r>
              <a:rPr lang="ko-KR" altLang="en-US" sz="1650" dirty="0"/>
              <a:t>공백일 경우 </a:t>
            </a:r>
            <a:r>
              <a:rPr lang="en-US" altLang="ko-KR" sz="1650" dirty="0"/>
              <a:t>"</a:t>
            </a:r>
            <a:r>
              <a:rPr lang="ko-KR" altLang="en-US" sz="1650" dirty="0"/>
              <a:t>이름을 입력해주세요</a:t>
            </a:r>
            <a:r>
              <a:rPr lang="en-US" altLang="ko-KR" sz="1650" dirty="0"/>
              <a:t>." </a:t>
            </a:r>
            <a:r>
              <a:rPr lang="ko-KR" altLang="en-US" sz="1650" dirty="0" err="1"/>
              <a:t>알람</a:t>
            </a:r>
            <a:r>
              <a:rPr lang="ko-KR" altLang="en-US" sz="1650" dirty="0"/>
              <a:t> 출력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id : [		] (</a:t>
            </a:r>
            <a:r>
              <a:rPr lang="ko-KR" altLang="en-US" sz="1650" dirty="0"/>
              <a:t>공백일 경우 </a:t>
            </a:r>
            <a:r>
              <a:rPr lang="en-US" altLang="ko-KR" sz="1650" dirty="0"/>
              <a:t>"id</a:t>
            </a:r>
            <a:r>
              <a:rPr lang="ko-KR" altLang="en-US" sz="1650" dirty="0"/>
              <a:t>를 입력해주세요</a:t>
            </a:r>
            <a:r>
              <a:rPr lang="en-US" altLang="ko-KR" sz="1650" dirty="0"/>
              <a:t>." </a:t>
            </a:r>
            <a:r>
              <a:rPr lang="ko-KR" altLang="en-US" sz="1650" dirty="0" err="1"/>
              <a:t>알람</a:t>
            </a:r>
            <a:r>
              <a:rPr lang="ko-KR" altLang="en-US" sz="1650" dirty="0"/>
              <a:t> 출력</a:t>
            </a:r>
            <a:r>
              <a:rPr lang="en-US" altLang="ko-KR" sz="1650" dirty="0"/>
              <a:t>))</a:t>
            </a:r>
          </a:p>
          <a:p>
            <a:r>
              <a:rPr lang="en-US" altLang="ko-KR" sz="1650" dirty="0"/>
              <a:t>password : [		] (</a:t>
            </a:r>
            <a:r>
              <a:rPr lang="ko-KR" altLang="en-US" sz="1650" dirty="0"/>
              <a:t>공백일 경우 </a:t>
            </a:r>
            <a:r>
              <a:rPr lang="en-US" altLang="ko-KR" sz="1650" dirty="0"/>
              <a:t>"password</a:t>
            </a:r>
            <a:r>
              <a:rPr lang="ko-KR" altLang="en-US" sz="1650" dirty="0"/>
              <a:t>를 입력해주세요</a:t>
            </a:r>
            <a:r>
              <a:rPr lang="en-US" altLang="ko-KR" sz="1650" dirty="0"/>
              <a:t>." </a:t>
            </a:r>
            <a:r>
              <a:rPr lang="ko-KR" altLang="en-US" sz="1650" dirty="0" err="1"/>
              <a:t>알람</a:t>
            </a:r>
            <a:r>
              <a:rPr lang="ko-KR" altLang="en-US" sz="1650" dirty="0"/>
              <a:t> 출력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[</a:t>
            </a:r>
            <a:r>
              <a:rPr lang="ko-KR" altLang="en-US" sz="1650" dirty="0"/>
              <a:t>회원가입</a:t>
            </a:r>
            <a:r>
              <a:rPr lang="en-US" altLang="ko-KR" sz="1650" dirty="0"/>
              <a:t>](</a:t>
            </a:r>
            <a:r>
              <a:rPr lang="ko-KR" altLang="en-US" sz="1650" dirty="0"/>
              <a:t>누를 경우 데이터베이스에 기록 및 로그인 페이지로 이동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[</a:t>
            </a:r>
            <a:r>
              <a:rPr lang="ko-KR" altLang="en-US" sz="1650" dirty="0"/>
              <a:t>로그인</a:t>
            </a:r>
            <a:r>
              <a:rPr lang="en-US" altLang="ko-KR" sz="1650" dirty="0"/>
              <a:t>](</a:t>
            </a:r>
            <a:r>
              <a:rPr lang="ko-KR" altLang="en-US" sz="1650" dirty="0"/>
              <a:t>로그인 페이지로 이동하는 버튼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--------------------------------------------------------------------------------------------</a:t>
            </a:r>
          </a:p>
          <a:p>
            <a:r>
              <a:rPr lang="ko-KR" altLang="en-US" sz="1650" dirty="0"/>
              <a:t>게임 모드 페이지</a:t>
            </a:r>
            <a:r>
              <a:rPr lang="en-US" altLang="ko-KR" sz="1650" dirty="0"/>
              <a:t>(</a:t>
            </a:r>
            <a:r>
              <a:rPr lang="ko-KR" altLang="en-US" sz="1650" dirty="0"/>
              <a:t>메인 메뉴 페이지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[Play](</a:t>
            </a:r>
            <a:r>
              <a:rPr lang="ko-KR" altLang="en-US" sz="1650" dirty="0"/>
              <a:t>게임 플레이 버튼</a:t>
            </a:r>
            <a:r>
              <a:rPr lang="en-US" altLang="ko-KR" sz="1650" dirty="0"/>
              <a:t>(</a:t>
            </a:r>
            <a:r>
              <a:rPr lang="ko-KR" altLang="en-US" sz="1650" dirty="0"/>
              <a:t>버튼을 </a:t>
            </a:r>
            <a:r>
              <a:rPr lang="ko-KR" altLang="en-US" sz="1650" dirty="0" err="1"/>
              <a:t>누를시</a:t>
            </a:r>
            <a:r>
              <a:rPr lang="ko-KR" altLang="en-US" sz="1650" dirty="0"/>
              <a:t> </a:t>
            </a:r>
            <a:r>
              <a:rPr lang="ko-KR" altLang="en-US" sz="1650" dirty="0" err="1"/>
              <a:t>테트리스</a:t>
            </a:r>
            <a:r>
              <a:rPr lang="ko-KR" altLang="en-US" sz="1650" dirty="0"/>
              <a:t> 게임 페이지로 이동</a:t>
            </a:r>
            <a:r>
              <a:rPr lang="en-US" altLang="ko-KR" sz="1650" dirty="0"/>
              <a:t>))</a:t>
            </a:r>
          </a:p>
          <a:p>
            <a:r>
              <a:rPr lang="en-US" altLang="ko-KR" sz="1650" dirty="0"/>
              <a:t>[</a:t>
            </a:r>
            <a:r>
              <a:rPr lang="en-US" altLang="ko-KR" sz="1650" dirty="0" err="1"/>
              <a:t>Configurate</a:t>
            </a:r>
            <a:r>
              <a:rPr lang="en-US" altLang="ko-KR" sz="1650" dirty="0"/>
              <a:t>](</a:t>
            </a:r>
            <a:r>
              <a:rPr lang="ko-KR" altLang="en-US" sz="1650" dirty="0"/>
              <a:t>버튼을 </a:t>
            </a:r>
            <a:r>
              <a:rPr lang="ko-KR" altLang="en-US" sz="1650" dirty="0" err="1"/>
              <a:t>누를시</a:t>
            </a:r>
            <a:r>
              <a:rPr lang="ko-KR" altLang="en-US" sz="1650" dirty="0"/>
              <a:t> 조작법 및 플레이 방법을 보여주는 페이지로 이동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[logout](</a:t>
            </a:r>
            <a:r>
              <a:rPr lang="ko-KR" altLang="en-US" sz="1650" dirty="0"/>
              <a:t>로그아웃 버튼</a:t>
            </a:r>
            <a:r>
              <a:rPr lang="en-US" altLang="ko-KR" sz="1650" dirty="0"/>
              <a:t>(</a:t>
            </a:r>
            <a:r>
              <a:rPr lang="ko-KR" altLang="en-US" sz="1650" dirty="0"/>
              <a:t>버튼을 </a:t>
            </a:r>
            <a:r>
              <a:rPr lang="ko-KR" altLang="en-US" sz="1650" dirty="0" err="1"/>
              <a:t>누를시</a:t>
            </a:r>
            <a:r>
              <a:rPr lang="ko-KR" altLang="en-US" sz="1650" dirty="0"/>
              <a:t> 다시 로그인 페이지로 이동</a:t>
            </a:r>
            <a:r>
              <a:rPr lang="en-US" altLang="ko-KR" sz="1650" dirty="0"/>
              <a:t>))</a:t>
            </a:r>
          </a:p>
          <a:p>
            <a:r>
              <a:rPr lang="en-US" altLang="ko-KR" sz="1650" dirty="0"/>
              <a:t>--------------------------------------------------------------------------------------------</a:t>
            </a:r>
          </a:p>
          <a:p>
            <a:r>
              <a:rPr lang="en-US" altLang="ko-KR" sz="1650" dirty="0" err="1"/>
              <a:t>Configurate</a:t>
            </a:r>
            <a:r>
              <a:rPr lang="en-US" altLang="ko-KR" sz="1650" dirty="0"/>
              <a:t> </a:t>
            </a:r>
            <a:r>
              <a:rPr lang="ko-KR" altLang="en-US" sz="1650" dirty="0"/>
              <a:t>설정 페이지</a:t>
            </a:r>
          </a:p>
          <a:p>
            <a:r>
              <a:rPr lang="en-US" altLang="ko-KR" sz="1650" dirty="0"/>
              <a:t>(</a:t>
            </a:r>
            <a:r>
              <a:rPr lang="ko-KR" altLang="en-US" sz="1650" dirty="0"/>
              <a:t>조작 및 플레이 방법에 대한 설명이 나열 되어 있음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[Go-back](</a:t>
            </a:r>
            <a:r>
              <a:rPr lang="ko-KR" altLang="en-US" sz="1650" dirty="0"/>
              <a:t>이전페이지인 게임모드 페이지로 이동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--------------------------------------------------------------------------------------------</a:t>
            </a:r>
          </a:p>
          <a:p>
            <a:r>
              <a:rPr lang="en-US" altLang="ko-KR" sz="1650" dirty="0" err="1"/>
              <a:t>ScoreBoard</a:t>
            </a:r>
            <a:r>
              <a:rPr lang="en-US" altLang="ko-KR" sz="1650" dirty="0"/>
              <a:t> </a:t>
            </a:r>
            <a:r>
              <a:rPr lang="ko-KR" altLang="en-US" sz="1650" dirty="0"/>
              <a:t>페이지</a:t>
            </a:r>
          </a:p>
          <a:p>
            <a:r>
              <a:rPr lang="en-US" altLang="ko-KR" sz="1650" dirty="0"/>
              <a:t>(</a:t>
            </a:r>
            <a:r>
              <a:rPr lang="ko-KR" altLang="en-US" sz="1650" dirty="0"/>
              <a:t>게임 종료 후 플레이어 이름과 점수를 보여주는 페이지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[Play-Again](</a:t>
            </a:r>
            <a:r>
              <a:rPr lang="ko-KR" altLang="en-US" sz="1650" dirty="0"/>
              <a:t>게임모드페이지의 </a:t>
            </a:r>
            <a:r>
              <a:rPr lang="en-US" altLang="ko-KR" sz="1650" dirty="0"/>
              <a:t>"Play"</a:t>
            </a:r>
            <a:r>
              <a:rPr lang="ko-KR" altLang="en-US" sz="1650" dirty="0"/>
              <a:t>버튼과 동일한 효과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[Menu](</a:t>
            </a:r>
            <a:r>
              <a:rPr lang="ko-KR" altLang="en-US" sz="1650" dirty="0"/>
              <a:t>게임모드 페이지로 이동하는 버튼</a:t>
            </a:r>
            <a:r>
              <a:rPr lang="en-US" altLang="ko-KR" sz="1650" dirty="0"/>
              <a:t>)</a:t>
            </a:r>
          </a:p>
          <a:p>
            <a:r>
              <a:rPr lang="en-US" altLang="ko-KR" sz="1650" dirty="0"/>
              <a:t>--------------------------------------------------------------------------------------------</a:t>
            </a:r>
            <a:endParaRPr lang="ko-KR" altLang="en-US" sz="1650" dirty="0"/>
          </a:p>
        </p:txBody>
      </p:sp>
      <p:sp>
        <p:nvSpPr>
          <p:cNvPr id="5" name="TextBox 4"/>
          <p:cNvSpPr txBox="1"/>
          <p:nvPr/>
        </p:nvSpPr>
        <p:spPr>
          <a:xfrm>
            <a:off x="9519405" y="3846533"/>
            <a:ext cx="72921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구현된 부분</a:t>
            </a:r>
            <a:endParaRPr lang="en-US" altLang="ko-KR" sz="2100" dirty="0"/>
          </a:p>
          <a:p>
            <a:r>
              <a:rPr lang="en-US" altLang="ko-KR" sz="2100" dirty="0"/>
              <a:t>- </a:t>
            </a:r>
            <a:r>
              <a:rPr lang="ko-KR" altLang="en-US" sz="2100" dirty="0"/>
              <a:t>시작 페이지</a:t>
            </a:r>
            <a:endParaRPr lang="en-US" altLang="ko-KR" sz="2100" dirty="0"/>
          </a:p>
          <a:p>
            <a:r>
              <a:rPr lang="en-US" altLang="ko-KR" sz="2100" dirty="0"/>
              <a:t>- </a:t>
            </a:r>
            <a:r>
              <a:rPr lang="ko-KR" altLang="en-US" sz="2100" dirty="0"/>
              <a:t>로그인 페이지</a:t>
            </a:r>
            <a:endParaRPr lang="en-US" altLang="ko-KR" sz="2100" dirty="0"/>
          </a:p>
          <a:p>
            <a:r>
              <a:rPr lang="en-US" altLang="ko-KR" sz="2100" dirty="0"/>
              <a:t>- </a:t>
            </a:r>
            <a:r>
              <a:rPr lang="ko-KR" altLang="en-US" sz="2100" dirty="0"/>
              <a:t>회원가입 페이지</a:t>
            </a:r>
            <a:endParaRPr lang="en-US" altLang="ko-KR" sz="2100" dirty="0"/>
          </a:p>
          <a:p>
            <a:r>
              <a:rPr lang="en-US" altLang="ko-KR" sz="2100" dirty="0"/>
              <a:t>- </a:t>
            </a:r>
            <a:r>
              <a:rPr lang="ko-KR" altLang="en-US" sz="2100" dirty="0"/>
              <a:t>게임모드 페이지</a:t>
            </a:r>
            <a:endParaRPr lang="en-US" altLang="ko-KR" sz="2100" dirty="0"/>
          </a:p>
          <a:p>
            <a:r>
              <a:rPr lang="en-US" altLang="ko-KR" sz="2100" dirty="0"/>
              <a:t>- </a:t>
            </a:r>
            <a:r>
              <a:rPr lang="ko-KR" altLang="en-US" sz="2100" dirty="0"/>
              <a:t>설정 페이지</a:t>
            </a:r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제작 못한 부분</a:t>
            </a:r>
            <a:endParaRPr lang="en-US" altLang="ko-KR" sz="2100" dirty="0"/>
          </a:p>
          <a:p>
            <a:pPr marL="514350" indent="-514350">
              <a:buAutoNum type="arabicPeriod"/>
            </a:pPr>
            <a:r>
              <a:rPr lang="ko-KR" altLang="en-US" sz="2100" dirty="0"/>
              <a:t>로그인 성공 시 해당 계정의 이름</a:t>
            </a:r>
            <a:r>
              <a:rPr lang="en-US" altLang="ko-KR" sz="2100" dirty="0"/>
              <a:t>(</a:t>
            </a:r>
            <a:r>
              <a:rPr lang="ko-KR" altLang="en-US" sz="2100" dirty="0"/>
              <a:t>닉네임</a:t>
            </a:r>
            <a:r>
              <a:rPr lang="en-US" altLang="ko-KR" sz="2100" dirty="0"/>
              <a:t>)</a:t>
            </a:r>
            <a:r>
              <a:rPr lang="ko-KR" altLang="en-US" sz="2100" dirty="0"/>
              <a:t>을 </a:t>
            </a:r>
            <a:br>
              <a:rPr lang="en-US" altLang="ko-KR" sz="2100" dirty="0"/>
            </a:br>
            <a:r>
              <a:rPr lang="ko-KR" altLang="en-US" sz="2100" dirty="0"/>
              <a:t>게임 </a:t>
            </a:r>
            <a:r>
              <a:rPr lang="ko-KR" altLang="en-US" sz="2100" dirty="0" err="1"/>
              <a:t>정보창에</a:t>
            </a:r>
            <a:r>
              <a:rPr lang="ko-KR" altLang="en-US" sz="2100" dirty="0"/>
              <a:t> 보여주기</a:t>
            </a:r>
            <a:br>
              <a:rPr lang="en-US" altLang="ko-KR" sz="2100" dirty="0"/>
            </a:br>
            <a:endParaRPr lang="en-US" altLang="ko-KR" sz="2100" dirty="0"/>
          </a:p>
          <a:p>
            <a:pPr marL="514350" indent="-514350">
              <a:buAutoNum type="arabicPeriod"/>
            </a:pPr>
            <a:r>
              <a:rPr lang="ko-KR" altLang="en-US" sz="2100" dirty="0"/>
              <a:t>마지막 페이지인 </a:t>
            </a:r>
            <a:r>
              <a:rPr lang="ko-KR" altLang="en-US" sz="2100" dirty="0" err="1"/>
              <a:t>점수판을</a:t>
            </a:r>
            <a:r>
              <a:rPr lang="ko-KR" altLang="en-US" sz="2100" dirty="0"/>
              <a:t> 띄워주는 페이지 제작 및 </a:t>
            </a:r>
            <a:br>
              <a:rPr lang="en-US" altLang="ko-KR" sz="2100" dirty="0"/>
            </a:br>
            <a:r>
              <a:rPr lang="ko-KR" altLang="en-US" sz="2100" dirty="0"/>
              <a:t>사용자의 점수를 해당 게임내의 유저들의 순위를 보여주기</a:t>
            </a:r>
            <a:endParaRPr lang="en-US" altLang="ko-KR" sz="21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636921E-21FF-462E-AB10-6A344A614D1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369492" cy="1052614"/>
          </a:xfrm>
        </p:spPr>
        <p:txBody>
          <a:bodyPr/>
          <a:lstStyle>
            <a:lvl1pPr algn="ctr">
              <a:defRPr sz="4400" kern="1200">
                <a:solidFill>
                  <a:schemeClr val="lt1"/>
                </a:solidFill>
              </a:defRPr>
            </a:lvl1pPr>
            <a:extLst/>
          </a:lstStyle>
          <a:p>
            <a:r>
              <a:rPr lang="ko-KR" altLang="en-US"/>
              <a:t>부족한 점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570F06E-6C20-4D6B-8322-9449A28EF710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10369492" cy="1052614"/>
          </a:xfrm>
        </p:spPr>
        <p:txBody>
          <a:bodyPr/>
          <a:lstStyle>
            <a:lvl1pPr algn="ctr">
              <a:defRPr sz="4400" kern="1200">
                <a:solidFill>
                  <a:schemeClr val="lt1"/>
                </a:solidFill>
              </a:defRPr>
            </a:lvl1pPr>
            <a:extLst/>
          </a:lstStyle>
          <a:p>
            <a:r>
              <a:rPr lang="ko-KR" altLang="en-US"/>
              <a:t>부족한 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7300" y="547689"/>
            <a:ext cx="15554238" cy="1578921"/>
          </a:xfrm>
        </p:spPr>
        <p:txBody>
          <a:bodyPr/>
          <a:lstStyle/>
          <a:p>
            <a:pPr algn="ctr"/>
            <a:r>
              <a:rPr lang="ko-KR" altLang="en-US" dirty="0"/>
              <a:t>부족한 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EEED6-E6EF-4B41-A5FD-2B1240D8ED8B}"/>
              </a:ext>
            </a:extLst>
          </p:cNvPr>
          <p:cNvSpPr txBox="1"/>
          <p:nvPr/>
        </p:nvSpPr>
        <p:spPr>
          <a:xfrm>
            <a:off x="6327746" y="753378"/>
            <a:ext cx="10369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부족한 점</a:t>
            </a:r>
          </a:p>
        </p:txBody>
      </p:sp>
    </p:spTree>
    <p:extLst>
      <p:ext uri="{BB962C8B-B14F-4D97-AF65-F5344CB8AC3E}">
        <p14:creationId xmlns:p14="http://schemas.microsoft.com/office/powerpoint/2010/main" val="3868252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pic>
        <p:nvPicPr>
          <p:cNvPr id="2" name="text627128075227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7496175"/>
            <a:ext cx="10420350" cy="1285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828800" y="2105025"/>
          <a:ext cx="16421100" cy="9134475"/>
          <a:chOff x="1828800" y="2105025"/>
          <a:chExt cx="16421100" cy="9134475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94E3A4-B785-4DA3-859A-9665A6584B36}"/>
              </a:ext>
            </a:extLst>
          </p:cNvPr>
          <p:cNvSpPr txBox="1"/>
          <p:nvPr/>
        </p:nvSpPr>
        <p:spPr>
          <a:xfrm>
            <a:off x="466725" y="561885"/>
            <a:ext cx="5857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>
                <a:solidFill>
                  <a:srgbClr val="416369"/>
                </a:solidFill>
              </a:rPr>
              <a:t>개발목적</a:t>
            </a:r>
            <a:endParaRPr lang="ko-KR" altLang="en-US" sz="7200" dirty="0"/>
          </a:p>
        </p:txBody>
      </p:sp>
      <p:grpSp>
        <p:nvGrpSpPr>
          <p:cNvPr id="10" name="그룹 1005">
            <a:extLst>
              <a:ext uri="{FF2B5EF4-FFF2-40B4-BE49-F238E27FC236}">
                <a16:creationId xmlns:a16="http://schemas.microsoft.com/office/drawing/2014/main" id="{1CE3EB59-C615-4E29-9719-7C6CF464357D}"/>
              </a:ext>
            </a:extLst>
          </p:cNvPr>
          <p:cNvGrpSpPr/>
          <p:nvPr/>
        </p:nvGrpSpPr>
        <p:grpSpPr>
          <a:xfrm>
            <a:off x="466725" y="1762214"/>
            <a:ext cx="5262907" cy="35714"/>
            <a:chOff x="1114286" y="1629588"/>
            <a:chExt cx="5262907" cy="35714"/>
          </a:xfrm>
        </p:grpSpPr>
        <p:pic>
          <p:nvPicPr>
            <p:cNvPr id="11" name="Object 15">
              <a:extLst>
                <a:ext uri="{FF2B5EF4-FFF2-40B4-BE49-F238E27FC236}">
                  <a16:creationId xmlns:a16="http://schemas.microsoft.com/office/drawing/2014/main" id="{97D7A775-9E05-4F31-9DEF-B2BF57DD9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915388-AB24-4BF3-8272-B996E2A72268}"/>
              </a:ext>
            </a:extLst>
          </p:cNvPr>
          <p:cNvSpPr txBox="1"/>
          <p:nvPr/>
        </p:nvSpPr>
        <p:spPr>
          <a:xfrm>
            <a:off x="1151112" y="2640390"/>
            <a:ext cx="770485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쇼핑몰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US" altLang="ko-KR" sz="3200" b="0" i="0" dirty="0" err="1">
                <a:solidFill>
                  <a:srgbClr val="212529"/>
                </a:solidFill>
                <a:effectLst/>
                <a:latin typeface="-apple-system"/>
              </a:rPr>
              <a:t>Todo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리스트는 온갖 입문서적에서 예제 프로젝트로 쓰이거나 다른 국비지원이나 부트캠프 팀에서도 단골로 쓰이는 프로젝트이기에 다른 방향성을 </a:t>
            </a:r>
            <a:r>
              <a:rPr lang="ko-KR" altLang="en-US" sz="3200" b="0" i="0" dirty="0" err="1">
                <a:solidFill>
                  <a:srgbClr val="212529"/>
                </a:solidFill>
                <a:effectLst/>
                <a:latin typeface="-apple-system"/>
              </a:rPr>
              <a:t>찾아보는걸로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 이야기를 진행</a:t>
            </a:r>
            <a:endParaRPr lang="en-US" altLang="ko-KR" sz="32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sz="32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공공기관 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-apple-system"/>
              </a:rPr>
              <a:t>API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활용해서 서비스 홈페이지 제작과 간단한 </a:t>
            </a:r>
            <a:r>
              <a:rPr lang="ko-KR" altLang="en-US" sz="3200" b="0" i="0" dirty="0" err="1">
                <a:solidFill>
                  <a:srgbClr val="212529"/>
                </a:solidFill>
                <a:effectLst/>
                <a:latin typeface="-apple-system"/>
              </a:rPr>
              <a:t>게임류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 제작의 의견이 나왔는데</a:t>
            </a:r>
            <a:br>
              <a:rPr lang="ko-KR" altLang="en-US" sz="3200" dirty="0"/>
            </a:b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참신한 서비스홈페이지 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-apple-system"/>
              </a:rPr>
              <a:t>vs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기술적인 </a:t>
            </a:r>
            <a:r>
              <a:rPr lang="ko-KR" altLang="en-US" sz="3200" b="0" i="0" dirty="0" err="1">
                <a:solidFill>
                  <a:srgbClr val="212529"/>
                </a:solidFill>
                <a:effectLst/>
                <a:latin typeface="-apple-system"/>
              </a:rPr>
              <a:t>게임류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 제작의 구도에서 결국 다방면에 걸친 확장성과 가능성을 생각하여 </a:t>
            </a:r>
            <a:r>
              <a:rPr lang="ko-KR" altLang="en-US" sz="3200" b="0" i="0" dirty="0" err="1">
                <a:solidFill>
                  <a:srgbClr val="212529"/>
                </a:solidFill>
                <a:effectLst/>
                <a:latin typeface="-apple-system"/>
              </a:rPr>
              <a:t>테트리스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-apple-system"/>
              </a:rPr>
              <a:t> 게임을 웹에서 개발하기로 했다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sz="3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59927CC-6410-499C-9A9E-5FEDAF7B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234" y="1421921"/>
            <a:ext cx="7737788" cy="77125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/>
        </a:solidFill>
        <a:effectLst/>
      </p:bgPr>
    </p:bg>
    <p:spTree>
      <p:nvGrpSpPr>
        <p:cNvPr id="1" name=""/>
        <p:cNvGrpSpPr/>
        <p:nvPr/>
      </p:nvGrpSpPr>
      <p:grpSpPr>
        <a:xfrm>
          <a:off x="-714375" y="-504825"/>
          <a:ext cx="16744950" cy="10972800"/>
          <a:chOff x="-714375" y="-504825"/>
          <a:chExt cx="16744950" cy="1097280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F6D3DDE-9437-4260-816A-EEE36E0155A3}"/>
              </a:ext>
            </a:extLst>
          </p:cNvPr>
          <p:cNvSpPr txBox="1"/>
          <p:nvPr/>
        </p:nvSpPr>
        <p:spPr>
          <a:xfrm>
            <a:off x="5847171" y="309268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개발 환경</a:t>
            </a:r>
          </a:p>
        </p:txBody>
      </p:sp>
      <p:pic>
        <p:nvPicPr>
          <p:cNvPr id="9" name="그림 8" descr="스크린샷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17BB467-A909-427F-8C06-F4EA4AA5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544" y="6618422"/>
            <a:ext cx="2548651" cy="1365858"/>
          </a:xfrm>
          <a:prstGeom prst="rect">
            <a:avLst/>
          </a:prstGeom>
        </p:spPr>
      </p:pic>
      <p:pic>
        <p:nvPicPr>
          <p:cNvPr id="14" name="Object 21">
            <a:extLst>
              <a:ext uri="{FF2B5EF4-FFF2-40B4-BE49-F238E27FC236}">
                <a16:creationId xmlns:a16="http://schemas.microsoft.com/office/drawing/2014/main" id="{26364C99-36CA-424E-BAE6-C077A37E3E4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52395" y="4266759"/>
            <a:ext cx="3324948" cy="2001694"/>
          </a:xfrm>
          <a:prstGeom prst="rect">
            <a:avLst/>
          </a:prstGeom>
        </p:spPr>
      </p:pic>
      <p:pic>
        <p:nvPicPr>
          <p:cNvPr id="15" name="Object 36">
            <a:extLst>
              <a:ext uri="{FF2B5EF4-FFF2-40B4-BE49-F238E27FC236}">
                <a16:creationId xmlns:a16="http://schemas.microsoft.com/office/drawing/2014/main" id="{6C3259E1-1591-4425-B1A3-62B3115EA89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60755" y="1784766"/>
            <a:ext cx="3608255" cy="1745679"/>
          </a:xfrm>
          <a:prstGeom prst="rect">
            <a:avLst/>
          </a:prstGeom>
        </p:spPr>
      </p:pic>
      <p:pic>
        <p:nvPicPr>
          <p:cNvPr id="17" name="Object 33">
            <a:extLst>
              <a:ext uri="{FF2B5EF4-FFF2-40B4-BE49-F238E27FC236}">
                <a16:creationId xmlns:a16="http://schemas.microsoft.com/office/drawing/2014/main" id="{7BB9500A-EA0A-497C-98DC-9334BA6BFFA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0066" y="8228233"/>
            <a:ext cx="3169920" cy="14685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05139C-B9A0-4CE0-8E20-55CC7B0228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344" y="765411"/>
            <a:ext cx="5495926" cy="41243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F11FC5-7267-4F53-B6F2-C283AE474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552" y="6415012"/>
            <a:ext cx="2676525" cy="16859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2307CD0-A00E-4D5A-B673-C1B2BF060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19" y="4135703"/>
            <a:ext cx="2143125" cy="2143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5B6745-E459-470E-B8E7-4640ECBBFEBA}"/>
              </a:ext>
            </a:extLst>
          </p:cNvPr>
          <p:cNvSpPr txBox="1"/>
          <p:nvPr/>
        </p:nvSpPr>
        <p:spPr>
          <a:xfrm>
            <a:off x="497343" y="1792134"/>
            <a:ext cx="8927976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언어 </a:t>
            </a:r>
            <a:r>
              <a:rPr lang="en-US" altLang="ko-KR" sz="4400" dirty="0"/>
              <a:t>: JDK 21.0.2</a:t>
            </a:r>
          </a:p>
          <a:p>
            <a:r>
              <a:rPr lang="ko-KR" altLang="en-US" sz="4400" dirty="0"/>
              <a:t>프레임 워크 </a:t>
            </a:r>
            <a:r>
              <a:rPr lang="en-US" altLang="ko-KR" sz="4400" dirty="0"/>
              <a:t>: Spring Boot 3. 2. 3</a:t>
            </a:r>
          </a:p>
          <a:p>
            <a:r>
              <a:rPr lang="ko-KR" altLang="en-US" sz="4400" dirty="0"/>
              <a:t>타입 </a:t>
            </a:r>
            <a:r>
              <a:rPr lang="en-US" altLang="ko-KR" sz="4400" dirty="0"/>
              <a:t>: Gradle-Groovy (Gradle 8.5)</a:t>
            </a:r>
          </a:p>
          <a:p>
            <a:r>
              <a:rPr lang="ko-KR" altLang="en-US" sz="4400" dirty="0"/>
              <a:t>종속성 </a:t>
            </a:r>
            <a:r>
              <a:rPr lang="en-US" altLang="ko-KR" sz="4400" dirty="0"/>
              <a:t>: Spring Boot </a:t>
            </a:r>
            <a:r>
              <a:rPr lang="en-US" altLang="ko-KR" sz="4400" dirty="0" err="1"/>
              <a:t>DevTools</a:t>
            </a:r>
            <a:endParaRPr lang="en-US" altLang="ko-KR" sz="4400" dirty="0"/>
          </a:p>
          <a:p>
            <a:r>
              <a:rPr lang="en-US" altLang="ko-KR" sz="4400" dirty="0"/>
              <a:t>		Lombok</a:t>
            </a:r>
          </a:p>
          <a:p>
            <a:r>
              <a:rPr lang="en-US" altLang="ko-KR" sz="4400" dirty="0"/>
              <a:t>		Spring Web</a:t>
            </a:r>
          </a:p>
          <a:p>
            <a:r>
              <a:rPr lang="en-US" altLang="ko-KR" sz="4400" dirty="0"/>
              <a:t>		</a:t>
            </a:r>
            <a:r>
              <a:rPr lang="en-US" altLang="ko-KR" sz="4400" dirty="0" err="1"/>
              <a:t>Thymeleaf</a:t>
            </a:r>
            <a:endParaRPr lang="en-US" altLang="ko-KR" sz="4400" dirty="0"/>
          </a:p>
          <a:p>
            <a:r>
              <a:rPr lang="en-US" altLang="ko-KR" sz="4400" dirty="0"/>
              <a:t>		WebSocket</a:t>
            </a:r>
          </a:p>
          <a:p>
            <a:r>
              <a:rPr lang="en-US" altLang="ko-KR" sz="4400" dirty="0"/>
              <a:t>		JDBC API</a:t>
            </a:r>
          </a:p>
          <a:p>
            <a:r>
              <a:rPr lang="en-US" altLang="ko-KR" sz="4400" dirty="0"/>
              <a:t>		Spring Data JPA</a:t>
            </a:r>
          </a:p>
          <a:p>
            <a:r>
              <a:rPr lang="en-US" altLang="ko-KR" sz="4400" dirty="0"/>
              <a:t>		Spring Data JDBC</a:t>
            </a:r>
          </a:p>
          <a:p>
            <a:r>
              <a:rPr lang="en-US" altLang="ko-KR" sz="4400" dirty="0"/>
              <a:t>		Oracle Driver</a:t>
            </a:r>
            <a:endParaRPr lang="ko-KR" altLang="en-US" sz="4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BF399E-73E3-4314-A0A2-928EADBA8F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4" y="8315652"/>
            <a:ext cx="33147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104775" y="-28575"/>
          <a:ext cx="19240500" cy="9134475"/>
          <a:chOff x="-104775" y="-28575"/>
          <a:chExt cx="19240500" cy="9134475"/>
        </a:xfrm>
      </p:grpSpPr>
      <p:pic>
        <p:nvPicPr>
          <p:cNvPr id="2" name="rect13519071697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29" y="7129642"/>
            <a:ext cx="504825" cy="809625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7" name="rect61812168709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930" y="4467225"/>
            <a:ext cx="504825" cy="809625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23" name="frame144854865129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775" y="-28575"/>
            <a:ext cx="18488025" cy="2114550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55B24C-0B98-4CD7-9FBC-CC96FEC7D99D}"/>
              </a:ext>
            </a:extLst>
          </p:cNvPr>
          <p:cNvSpPr txBox="1"/>
          <p:nvPr/>
        </p:nvSpPr>
        <p:spPr>
          <a:xfrm>
            <a:off x="1439144" y="2347733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역할 분담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AAA13D-70AF-4EC3-A6B2-6E7FF5372236}"/>
              </a:ext>
            </a:extLst>
          </p:cNvPr>
          <p:cNvSpPr txBox="1"/>
          <p:nvPr/>
        </p:nvSpPr>
        <p:spPr>
          <a:xfrm>
            <a:off x="3383360" y="4492004"/>
            <a:ext cx="12889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/>
              <a:t>이규민</a:t>
            </a:r>
            <a:r>
              <a:rPr lang="ko-KR" altLang="en-US" sz="4000" dirty="0"/>
              <a:t> </a:t>
            </a:r>
            <a:r>
              <a:rPr lang="en-US" altLang="ko-KR" sz="4000" dirty="0"/>
              <a:t>: </a:t>
            </a:r>
            <a:r>
              <a:rPr lang="ko-KR" altLang="en-US" sz="4000" dirty="0"/>
              <a:t>게임 전체에 관련한 </a:t>
            </a:r>
            <a:r>
              <a:rPr lang="ko-KR" altLang="en-US" sz="4000" dirty="0" err="1"/>
              <a:t>백엔드</a:t>
            </a:r>
            <a:r>
              <a:rPr lang="ko-KR" altLang="en-US" sz="4000" dirty="0"/>
              <a:t> 로직</a:t>
            </a:r>
            <a:endParaRPr lang="en-US" altLang="ko-KR" sz="4000" dirty="0"/>
          </a:p>
          <a:p>
            <a:r>
              <a:rPr lang="en-US" altLang="ko-KR" sz="4000" dirty="0"/>
              <a:t>		</a:t>
            </a:r>
            <a:r>
              <a:rPr lang="ko-KR" altLang="en-US" sz="4000" dirty="0"/>
              <a:t>게임 화면 렌더링 구현</a:t>
            </a:r>
            <a:endParaRPr lang="en-US" altLang="ko-KR" sz="4000" dirty="0"/>
          </a:p>
          <a:p>
            <a:r>
              <a:rPr lang="en-US" altLang="ko-KR" sz="4000" dirty="0"/>
              <a:t>		</a:t>
            </a:r>
            <a:r>
              <a:rPr lang="ko-KR" altLang="en-US" sz="4000" dirty="0"/>
              <a:t>게임 페이지 및 게임 가이드 페이지 제작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ECF111-C922-4CD1-986F-5508504D13C6}"/>
              </a:ext>
            </a:extLst>
          </p:cNvPr>
          <p:cNvSpPr txBox="1"/>
          <p:nvPr/>
        </p:nvSpPr>
        <p:spPr>
          <a:xfrm>
            <a:off x="3383360" y="7165757"/>
            <a:ext cx="12313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/>
              <a:t>권범준</a:t>
            </a:r>
            <a:r>
              <a:rPr lang="ko-KR" altLang="en-US" sz="4000" dirty="0"/>
              <a:t> </a:t>
            </a:r>
            <a:r>
              <a:rPr lang="en-US" altLang="ko-KR" sz="4000" dirty="0"/>
              <a:t>: </a:t>
            </a:r>
            <a:r>
              <a:rPr lang="ko-KR" altLang="en-US" sz="4000" dirty="0"/>
              <a:t>데이터베이스 </a:t>
            </a:r>
            <a:r>
              <a:rPr lang="en-US" altLang="ko-KR" sz="4000" dirty="0"/>
              <a:t>(</a:t>
            </a:r>
            <a:r>
              <a:rPr lang="ko-KR" altLang="en-US" sz="4000" dirty="0"/>
              <a:t>테이블제작 및 연결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		</a:t>
            </a:r>
            <a:r>
              <a:rPr lang="ko-KR" altLang="en-US" sz="4000" dirty="0"/>
              <a:t>로그인 페이지 제작 및 회원가입 페이지 제작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9CD63-0817-4517-9B2B-60EE4ACF9CBE}"/>
              </a:ext>
            </a:extLst>
          </p:cNvPr>
          <p:cNvSpPr txBox="1"/>
          <p:nvPr/>
        </p:nvSpPr>
        <p:spPr>
          <a:xfrm>
            <a:off x="287016" y="246956"/>
            <a:ext cx="7885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>
                <a:solidFill>
                  <a:srgbClr val="416369"/>
                </a:solidFill>
              </a:rPr>
              <a:t>클래스 다이어그램</a:t>
            </a:r>
            <a:endParaRPr lang="ko-KR" altLang="en-US" sz="7200" dirty="0"/>
          </a:p>
        </p:txBody>
      </p: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DF50DD8D-5BA8-415F-92E0-4791F62D4311}"/>
              </a:ext>
            </a:extLst>
          </p:cNvPr>
          <p:cNvGrpSpPr/>
          <p:nvPr/>
        </p:nvGrpSpPr>
        <p:grpSpPr>
          <a:xfrm>
            <a:off x="431032" y="1447284"/>
            <a:ext cx="7885187" cy="45719"/>
            <a:chOff x="1114286" y="1629588"/>
            <a:chExt cx="5262907" cy="35714"/>
          </a:xfrm>
        </p:grpSpPr>
        <p:pic>
          <p:nvPicPr>
            <p:cNvPr id="6" name="Object 15">
              <a:extLst>
                <a:ext uri="{FF2B5EF4-FFF2-40B4-BE49-F238E27FC236}">
                  <a16:creationId xmlns:a16="http://schemas.microsoft.com/office/drawing/2014/main" id="{BA7A7569-F6E0-4BA5-B4E0-FF6ED922D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9E0C025-5359-48E6-94C4-D6CCDA28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431" y="2527249"/>
            <a:ext cx="9039225" cy="7705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5929F3-4BC3-4FED-AB6C-8D7969CAAFEF}"/>
              </a:ext>
            </a:extLst>
          </p:cNvPr>
          <p:cNvSpPr txBox="1"/>
          <p:nvPr/>
        </p:nvSpPr>
        <p:spPr>
          <a:xfrm>
            <a:off x="3959424" y="1569298"/>
            <a:ext cx="1116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데이터 베이스 </a:t>
            </a:r>
            <a:r>
              <a:rPr lang="en-US" altLang="ko-KR" sz="5400" dirty="0"/>
              <a:t>&amp; </a:t>
            </a:r>
            <a:r>
              <a:rPr lang="ko-KR" altLang="en-US" sz="5400" dirty="0"/>
              <a:t>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184291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9CD63-0817-4517-9B2B-60EE4ACF9CBE}"/>
              </a:ext>
            </a:extLst>
          </p:cNvPr>
          <p:cNvSpPr txBox="1"/>
          <p:nvPr/>
        </p:nvSpPr>
        <p:spPr>
          <a:xfrm>
            <a:off x="287016" y="246956"/>
            <a:ext cx="7885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>
                <a:solidFill>
                  <a:srgbClr val="416369"/>
                </a:solidFill>
              </a:rPr>
              <a:t>클래스 다이어그램</a:t>
            </a:r>
            <a:endParaRPr lang="ko-KR" altLang="en-US" sz="7200" dirty="0"/>
          </a:p>
        </p:txBody>
      </p: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DF50DD8D-5BA8-415F-92E0-4791F62D4311}"/>
              </a:ext>
            </a:extLst>
          </p:cNvPr>
          <p:cNvGrpSpPr/>
          <p:nvPr/>
        </p:nvGrpSpPr>
        <p:grpSpPr>
          <a:xfrm>
            <a:off x="431032" y="1447284"/>
            <a:ext cx="7885187" cy="45719"/>
            <a:chOff x="1114286" y="1629588"/>
            <a:chExt cx="5262907" cy="35714"/>
          </a:xfrm>
        </p:grpSpPr>
        <p:pic>
          <p:nvPicPr>
            <p:cNvPr id="6" name="Object 15">
              <a:extLst>
                <a:ext uri="{FF2B5EF4-FFF2-40B4-BE49-F238E27FC236}">
                  <a16:creationId xmlns:a16="http://schemas.microsoft.com/office/drawing/2014/main" id="{BA7A7569-F6E0-4BA5-B4E0-FF6ED922D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F5929F3-4BC3-4FED-AB6C-8D7969CAAFEF}"/>
              </a:ext>
            </a:extLst>
          </p:cNvPr>
          <p:cNvSpPr txBox="1"/>
          <p:nvPr/>
        </p:nvSpPr>
        <p:spPr>
          <a:xfrm>
            <a:off x="5020431" y="1500984"/>
            <a:ext cx="1116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게임 및 </a:t>
            </a:r>
            <a:r>
              <a:rPr lang="ko-KR" altLang="en-US" sz="5400" dirty="0" err="1"/>
              <a:t>웹소켓</a:t>
            </a:r>
            <a:r>
              <a:rPr lang="ko-KR" altLang="en-US" sz="5400" dirty="0"/>
              <a:t> </a:t>
            </a:r>
            <a:r>
              <a:rPr lang="en-US" altLang="ko-KR" sz="5400" dirty="0"/>
              <a:t>&amp;</a:t>
            </a:r>
            <a:r>
              <a:rPr lang="ko-KR" altLang="en-US" sz="5400" dirty="0"/>
              <a:t> 컨트롤러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76B709-AD18-42E5-91F4-99D04EA2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64" y="2532687"/>
            <a:ext cx="9191625" cy="7610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6EBAC9-5D30-46FC-A78E-346B444EC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104" y="2532687"/>
            <a:ext cx="6953250" cy="77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5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381125" y="-600075"/>
          <a:ext cx="18992850" cy="10877550"/>
          <a:chOff x="1381125" y="-600075"/>
          <a:chExt cx="18992850" cy="1087755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B15D5-A806-490C-897C-0C342FC062E2}"/>
              </a:ext>
            </a:extLst>
          </p:cNvPr>
          <p:cNvSpPr txBox="1"/>
          <p:nvPr/>
        </p:nvSpPr>
        <p:spPr>
          <a:xfrm>
            <a:off x="1126571" y="557545"/>
            <a:ext cx="16175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주요 기능</a:t>
            </a:r>
            <a:r>
              <a:rPr lang="en-US" altLang="ko-KR" sz="5400" dirty="0">
                <a:solidFill>
                  <a:schemeClr val="bg1"/>
                </a:solidFill>
              </a:rPr>
              <a:t> (</a:t>
            </a:r>
            <a:r>
              <a:rPr lang="ko-KR" altLang="en-US" sz="5400" dirty="0">
                <a:solidFill>
                  <a:schemeClr val="bg1"/>
                </a:solidFill>
              </a:rPr>
              <a:t>블록 모양 및 게임 보드</a:t>
            </a:r>
            <a:r>
              <a:rPr lang="en-US" altLang="ko-KR" sz="5400" dirty="0">
                <a:solidFill>
                  <a:schemeClr val="bg1"/>
                </a:solidFill>
              </a:rPr>
              <a:t>, </a:t>
            </a:r>
            <a:r>
              <a:rPr lang="ko-KR" altLang="en-US" sz="5400" dirty="0">
                <a:solidFill>
                  <a:schemeClr val="bg1"/>
                </a:solidFill>
              </a:rPr>
              <a:t>기본규칙</a:t>
            </a:r>
            <a:r>
              <a:rPr lang="en-US" altLang="ko-KR" sz="5400" dirty="0">
                <a:solidFill>
                  <a:schemeClr val="bg1"/>
                </a:solidFill>
              </a:rPr>
              <a:t>)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73FD45-A30D-4F56-B801-CF983A93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77" y="1889422"/>
            <a:ext cx="4610743" cy="5153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7FA049-E146-4B6C-ABC5-961B0049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649" y="1832128"/>
            <a:ext cx="3677163" cy="78973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1BA437-58F2-4C41-A603-BC30D059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709" y="1816267"/>
            <a:ext cx="6738466" cy="78856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381125" y="-600075"/>
          <a:ext cx="18992850" cy="10877550"/>
          <a:chOff x="1381125" y="-600075"/>
          <a:chExt cx="18992850" cy="1087755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B15D5-A806-490C-897C-0C342FC062E2}"/>
              </a:ext>
            </a:extLst>
          </p:cNvPr>
          <p:cNvSpPr txBox="1"/>
          <p:nvPr/>
        </p:nvSpPr>
        <p:spPr>
          <a:xfrm>
            <a:off x="1177714" y="654219"/>
            <a:ext cx="16103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주요 기능</a:t>
            </a:r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블록 이동 및 홀드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 err="1">
                <a:solidFill>
                  <a:schemeClr val="bg1"/>
                </a:solidFill>
              </a:rPr>
              <a:t>고스트블록</a:t>
            </a:r>
            <a:r>
              <a:rPr lang="ko-KR" altLang="en-US" sz="6000" dirty="0">
                <a:solidFill>
                  <a:schemeClr val="bg1"/>
                </a:solidFill>
              </a:rPr>
              <a:t> 기능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A44F19-B059-43D7-B8B0-33C9ABD3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8" y="1809179"/>
            <a:ext cx="5677692" cy="3000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8A4A4-EE14-48D8-B57C-2B66273F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8" y="5501241"/>
            <a:ext cx="6325483" cy="31151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C06FE0-7655-4E2A-A4D0-301C25EAD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02" y="1809179"/>
            <a:ext cx="6544588" cy="38676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0EC858-6716-47ED-92D3-8C73EE17D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42" y="5816360"/>
            <a:ext cx="6392167" cy="41820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54CCB0-A708-4BF0-ACF8-942402A4F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8241" y="2076525"/>
            <a:ext cx="4953691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381125" y="-600075"/>
          <a:ext cx="18992850" cy="10877550"/>
          <a:chOff x="1381125" y="-600075"/>
          <a:chExt cx="18992850" cy="1087755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B15D5-A806-490C-897C-0C342FC062E2}"/>
              </a:ext>
            </a:extLst>
          </p:cNvPr>
          <p:cNvSpPr txBox="1"/>
          <p:nvPr/>
        </p:nvSpPr>
        <p:spPr>
          <a:xfrm>
            <a:off x="1177714" y="654219"/>
            <a:ext cx="16103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주요 기능</a:t>
            </a:r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블록 생성 규칙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회전 규칙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360986-EA6C-4F58-872E-B12533CF3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00" y="3415308"/>
            <a:ext cx="6449325" cy="6373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37F84E-D3CE-4F61-BD0B-2B518F40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968" y="1669301"/>
            <a:ext cx="7382905" cy="8497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232374-162E-4A9E-A886-F6E780A05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200" y="1904331"/>
            <a:ext cx="5268060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428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54">
  <a:themeElements>
    <a:clrScheme name="Theme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906</Words>
  <Application>Microsoft Office PowerPoint</Application>
  <PresentationFormat>사용자 지정</PresentationFormat>
  <Paragraphs>134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-apple-system</vt:lpstr>
      <vt:lpstr>맑은 고딕</vt:lpstr>
      <vt:lpstr>Arial</vt:lpstr>
      <vt:lpstr>Calibri</vt:lpstr>
      <vt:lpstr>Theme54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부족한 점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6</cp:lastModifiedBy>
  <cp:revision>16</cp:revision>
  <dcterms:created xsi:type="dcterms:W3CDTF">2024-03-29T01:41:03Z</dcterms:created>
  <dcterms:modified xsi:type="dcterms:W3CDTF">2024-03-29T03:57:31Z</dcterms:modified>
  <cp:category/>
</cp:coreProperties>
</file>